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CF92A3-1A74-7C40-A20A-2B0FF2B4799D}" name="Van Rens, Thijs" initials="TV" userId="S::ecslak@live.warwick.ac.uk::5094265a-1215-4757-b196-82c213ce8c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07C0C-E648-4ACF-8F68-E1C3EF1A5345}" v="12" dt="2024-02-28T16:27:08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8A065-29AB-A3D1-7415-B974E84E9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350B2E-2704-1569-E59D-E0E8F5710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D1572-9673-E893-A7C6-42B3B721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4E9BCC-6906-EA68-1655-F9AC0696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657E0-9E7A-6DAD-516D-9B9130897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9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03137-EC6A-8EFD-D513-174EB3B10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EB7F9-6E87-4F71-60E6-5D2D57628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D19D7-845C-571A-8FA4-2F441BA10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FC540-B44B-F42A-8C8D-21F09C9AE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2BF36-148A-E085-DF6C-37DD9E69F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4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96137A-6E6F-BD6F-3955-059F1A22EF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A06EC0-6D2C-1075-94CC-A9D32DC29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64CB3-5813-F39A-CB75-123CE3B6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04AF7-5903-93E8-A977-09EBBB0B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6493E-73FD-4849-5249-1C00A2D00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494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7ECE3-B24E-71F8-84F6-C2D1ABFAD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3A2B5-632E-CFF1-20D7-4080C0968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0E707-D30D-F552-CF70-4D9FC3BB5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B964C-C434-6BDE-C500-79B2F11B3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6A10D-B657-AEBE-CAF5-AFF2E4DA0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292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27D0D-09E2-C8CB-E67E-F562600E8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67F0C-3ECA-6063-8C44-449FAE67E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F7080-E3C1-3ED9-9443-ED5F8E6A4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5D9EE-5CF8-6F9C-9616-5E49658FE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FE9AD-D21D-4D71-A784-958A759A6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36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6DEB7-67F6-FA3A-5300-A4ED58C4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849B4-519E-C20E-A4F6-D983E06DC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E8B5C-D54C-5E9E-7C67-27642A743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8E055-6AC3-A2D9-D897-064F0771A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DB54A-7250-658B-A97E-943E6E379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BA43D-5C65-FEAA-01B8-F220BDA3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38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5F830-CEC3-0F64-FD22-918B38344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E8728-F018-34C9-E46D-480D71031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A3035A-103F-0EAE-20C6-7648B557D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8B7697-E478-AD3E-4715-0FD52DCD0A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1B816A-F8B4-28CC-2CAC-76A8B89A3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B5DA6E-4F90-BAE1-9883-C16BA7099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2A59B7-CC95-6DB4-C297-7813A3B8A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AB2B6C-04F6-F514-EED1-94EDDB576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1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27494-A9B9-9C2F-3278-C2E5B9FCD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3D1181-C304-BA4A-57C6-C2998AC3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F4CD9-159A-1BA6-6FAA-A37AED97F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81F56E-3651-FBF8-D2F8-8DE0B0022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11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B4539F-9AE8-8358-107B-1EFD03C66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8FB616-5941-FA85-2E05-69E1608A2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C84D4-C4B2-87CC-E96A-BCC13293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86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B0078-5E47-4349-8D4E-FB5BD607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26C1A-9003-7FED-F3C9-8857799FB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D7273-41A9-680A-7861-ECF540301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EBBA2-1ADA-3A2B-F1A8-D1B4C3950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277DE-AA9A-F97C-6D66-632E08E76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4EA36-629A-F85E-1F1A-C79465A17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357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D57AC-19F5-F52F-1227-F3ACF2292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B923FF-0DDD-7AD9-6B31-3C4CD5D68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A52D8-8A72-2880-3D93-EF660D44B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A84AE-2D79-EEBC-7DE3-34533A57C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3A0EB-F70A-0637-236F-A246C3C2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54504-E85E-C212-FF87-1144A565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08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3BE320-08B8-7978-4BF7-7E40983D8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26C85-4ECA-532F-79BA-45EC49D6C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6EE67-5204-A789-EC4E-69EEB2A3B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33EDB-9D0A-4944-9224-F1E82217C02C}" type="datetimeFigureOut">
              <a:rPr lang="en-GB" smtClean="0"/>
              <a:t>11/04/2024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BC0BE-4B3D-3C63-8DA4-16EFAA9E8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10A43-7FE4-BAF0-9EA8-D8A849EFD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53970-5623-4F24-8701-3F1BA5466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88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A505266-468D-1618-1548-BF36A96824EF}"/>
              </a:ext>
            </a:extLst>
          </p:cNvPr>
          <p:cNvSpPr/>
          <p:nvPr/>
        </p:nvSpPr>
        <p:spPr>
          <a:xfrm>
            <a:off x="596560" y="648603"/>
            <a:ext cx="1638096" cy="5249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Calibri "/>
              </a:rPr>
              <a:t>Data on effectiveness of eco-labels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E72169-1C6E-8572-CFDE-10F4E7B11421}"/>
              </a:ext>
            </a:extLst>
          </p:cNvPr>
          <p:cNvSpPr/>
          <p:nvPr/>
        </p:nvSpPr>
        <p:spPr>
          <a:xfrm>
            <a:off x="596558" y="1572634"/>
            <a:ext cx="1638096" cy="12850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Policies that support sustainable food systems, including commonly agreed-upon (regulated) methodology for eco-labels and enforcement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061FD1-4F95-83C9-A4AF-E4444AA9AA87}"/>
              </a:ext>
            </a:extLst>
          </p:cNvPr>
          <p:cNvSpPr/>
          <p:nvPr/>
        </p:nvSpPr>
        <p:spPr>
          <a:xfrm>
            <a:off x="596559" y="3224356"/>
            <a:ext cx="1638095" cy="5995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Supermarket resources for implementation of labels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8F6DAC-3C9B-1023-DAD4-C3B3786CA283}"/>
              </a:ext>
            </a:extLst>
          </p:cNvPr>
          <p:cNvSpPr/>
          <p:nvPr/>
        </p:nvSpPr>
        <p:spPr>
          <a:xfrm>
            <a:off x="6157939" y="678756"/>
            <a:ext cx="1638096" cy="528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 sustainable food purchases online</a:t>
            </a:r>
          </a:p>
          <a:p>
            <a:pPr algn="ctr"/>
            <a:endParaRPr lang="en-GB" sz="11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7177A2-EA4D-E73A-8BBD-ECD81BC95598}"/>
              </a:ext>
            </a:extLst>
          </p:cNvPr>
          <p:cNvSpPr/>
          <p:nvPr/>
        </p:nvSpPr>
        <p:spPr>
          <a:xfrm>
            <a:off x="6157939" y="1623201"/>
            <a:ext cx="1638096" cy="580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unsustainable food purchases online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E91FF5-37D1-1734-18A6-DB8E50037503}"/>
              </a:ext>
            </a:extLst>
          </p:cNvPr>
          <p:cNvSpPr/>
          <p:nvPr/>
        </p:nvSpPr>
        <p:spPr>
          <a:xfrm>
            <a:off x="6157939" y="2575929"/>
            <a:ext cx="1638096" cy="7064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 sustainable and less unsustainable food purchases in-store or out-of-home.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70795F4-F8AF-60EC-284F-DE8AB5508CAF}"/>
              </a:ext>
            </a:extLst>
          </p:cNvPr>
          <p:cNvSpPr/>
          <p:nvPr/>
        </p:nvSpPr>
        <p:spPr>
          <a:xfrm>
            <a:off x="9638190" y="2710753"/>
            <a:ext cx="1638096" cy="550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Calibri "/>
              </a:rPr>
              <a:t>Increased relative demand for sustainable products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54D40C-727A-EA5B-3055-E4900DF038E7}"/>
              </a:ext>
            </a:extLst>
          </p:cNvPr>
          <p:cNvSpPr/>
          <p:nvPr/>
        </p:nvSpPr>
        <p:spPr>
          <a:xfrm>
            <a:off x="9589470" y="835445"/>
            <a:ext cx="1638096" cy="6814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food system minimizing negative impacts on the environment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EF46D52-9F4E-417C-509B-2968AEB68D46}"/>
              </a:ext>
            </a:extLst>
          </p:cNvPr>
          <p:cNvSpPr/>
          <p:nvPr/>
        </p:nvSpPr>
        <p:spPr>
          <a:xfrm>
            <a:off x="9623815" y="1822906"/>
            <a:ext cx="1638096" cy="459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Improved public health 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98A41BD-3B9D-9854-2ACB-C0C6F11D1E81}"/>
              </a:ext>
            </a:extLst>
          </p:cNvPr>
          <p:cNvSpPr/>
          <p:nvPr/>
        </p:nvSpPr>
        <p:spPr>
          <a:xfrm>
            <a:off x="9667419" y="3743199"/>
            <a:ext cx="1638096" cy="468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Calibri "/>
              </a:rPr>
              <a:t>Producers reformulate products to get better eco-label grade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699115D3-356F-8584-CAB7-A9BA58AFEC76}"/>
              </a:ext>
            </a:extLst>
          </p:cNvPr>
          <p:cNvSpPr/>
          <p:nvPr/>
        </p:nvSpPr>
        <p:spPr>
          <a:xfrm>
            <a:off x="295260" y="211224"/>
            <a:ext cx="2310336" cy="4044758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F91DEC6-7589-FD2F-5AC3-555E1BC5B196}"/>
              </a:ext>
            </a:extLst>
          </p:cNvPr>
          <p:cNvSpPr/>
          <p:nvPr/>
        </p:nvSpPr>
        <p:spPr>
          <a:xfrm>
            <a:off x="662571" y="58417"/>
            <a:ext cx="1506071" cy="3056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Inputs</a:t>
            </a:r>
          </a:p>
          <a:p>
            <a:pPr algn="ctr"/>
            <a:endParaRPr lang="en-GB" sz="140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D7A4A75A-07BA-CA4B-8103-283F4C6931E6}"/>
              </a:ext>
            </a:extLst>
          </p:cNvPr>
          <p:cNvSpPr/>
          <p:nvPr/>
        </p:nvSpPr>
        <p:spPr>
          <a:xfrm>
            <a:off x="3382454" y="1073931"/>
            <a:ext cx="1506071" cy="20333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Calibri "/>
              </a:rPr>
              <a:t>Provide sustainability impacts of all products (eco-labels) online and potentially also in-store</a:t>
            </a:r>
          </a:p>
          <a:p>
            <a:pPr algn="ctr"/>
            <a:endParaRPr lang="en-GB" sz="1100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979AE51-1C1D-4464-157B-6E3121D2D514}"/>
              </a:ext>
            </a:extLst>
          </p:cNvPr>
          <p:cNvSpPr/>
          <p:nvPr/>
        </p:nvSpPr>
        <p:spPr>
          <a:xfrm>
            <a:off x="3563473" y="911082"/>
            <a:ext cx="1156445" cy="29634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sz="1400" dirty="0">
                <a:latin typeface="Calibri "/>
              </a:rPr>
              <a:t>Activities</a:t>
            </a:r>
          </a:p>
          <a:p>
            <a:pPr algn="ctr"/>
            <a:endParaRPr lang="en-GB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476F2ED1-DE75-42C6-DB69-E668F2AAC0E3}"/>
              </a:ext>
            </a:extLst>
          </p:cNvPr>
          <p:cNvSpPr/>
          <p:nvPr/>
        </p:nvSpPr>
        <p:spPr>
          <a:xfrm>
            <a:off x="295260" y="4397028"/>
            <a:ext cx="9035092" cy="244000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 rtlCol="0" anchor="ctr"/>
          <a:lstStyle/>
          <a:p>
            <a:pPr marL="228600" indent="-228600">
              <a:buFont typeface="+mj-lt"/>
              <a:buAutoNum type="arabicPeriod"/>
            </a:pPr>
            <a:r>
              <a:rPr lang="en-GB" sz="1000" dirty="0"/>
              <a:t>Sustainability information motivates consumers to buy more sustainable groceries, because: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000" dirty="0"/>
              <a:t>People care about climate change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000" dirty="0"/>
              <a:t>People did not yet know the information on the labels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000" dirty="0"/>
              <a:t>Labels are understandable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Appropriate, affordable and acceptable more sustainable alternatives are available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Climate anxiety does not stop people from shopping online altogether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Consumers may feel guilty or socially pressured into making sustainable purchases, no adverse reaction to “woke” labels</a:t>
            </a:r>
          </a:p>
          <a:p>
            <a:pPr marL="228600" indent="-228600">
              <a:buFont typeface="+mj-lt"/>
              <a:buAutoNum type="arabicPeriod" startAt="2"/>
            </a:pPr>
            <a:endParaRPr lang="en-GB" sz="1000" dirty="0"/>
          </a:p>
          <a:p>
            <a:pPr marL="228600" indent="-228600">
              <a:buFont typeface="+mj-lt"/>
              <a:buAutoNum type="arabicPeriod" startAt="2"/>
            </a:pPr>
            <a:endParaRPr lang="en-GB" sz="1000" dirty="0"/>
          </a:p>
          <a:p>
            <a:pPr marL="228600" indent="-228600">
              <a:buFont typeface="+mj-lt"/>
              <a:buAutoNum type="arabicPeriod" startAt="2"/>
            </a:pPr>
            <a:endParaRPr lang="en-GB" sz="1000" dirty="0"/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No or limited impact on overall purchases, so that increased purchases of sustainable products reduces unsustainable purchases and vice versa.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Online information is remembered and used in other settings, no “overcompensation” for virtuous online shop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Consumers consume what they purchase, no sustainable purchases (e.g. due to social pressure) that are wasted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More sustainable alternatives on average are also healthier, i.e. not more processed and/or higher in salt, fat or sugar.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Consumers develop preference for sustainable products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GB" sz="1000" dirty="0"/>
              <a:t>Producers worry about their reputation/CSR and/or fear reduction in demand for unsustainable products</a:t>
            </a: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75DCDB86-FB86-F264-DB02-8CCC5DD4A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683" y="2516895"/>
            <a:ext cx="1037990" cy="355972"/>
          </a:xfrm>
          <a:prstGeom prst="rect">
            <a:avLst/>
          </a:prstGeom>
        </p:spPr>
      </p:pic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5E37A830-C55B-5081-B5AF-E8445DB5513D}"/>
              </a:ext>
            </a:extLst>
          </p:cNvPr>
          <p:cNvSpPr/>
          <p:nvPr/>
        </p:nvSpPr>
        <p:spPr>
          <a:xfrm>
            <a:off x="5838468" y="401374"/>
            <a:ext cx="2284780" cy="302762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D71BCC33-978C-BFC3-225A-B4086A10FD3E}"/>
              </a:ext>
            </a:extLst>
          </p:cNvPr>
          <p:cNvSpPr/>
          <p:nvPr/>
        </p:nvSpPr>
        <p:spPr>
          <a:xfrm>
            <a:off x="6364127" y="119899"/>
            <a:ext cx="1156445" cy="42052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Short-term Outcomes</a:t>
            </a:r>
          </a:p>
          <a:p>
            <a:pPr algn="ctr"/>
            <a:endParaRPr lang="en-GB" sz="1400" dirty="0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6D30D79F-C1F7-D03E-BAEA-8487FD1CEAC2}"/>
              </a:ext>
            </a:extLst>
          </p:cNvPr>
          <p:cNvSpPr/>
          <p:nvPr/>
        </p:nvSpPr>
        <p:spPr>
          <a:xfrm>
            <a:off x="9287937" y="396485"/>
            <a:ext cx="2184851" cy="429776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6BF54708-650B-EED3-02DC-B52E4CB11CA3}"/>
              </a:ext>
            </a:extLst>
          </p:cNvPr>
          <p:cNvSpPr/>
          <p:nvPr/>
        </p:nvSpPr>
        <p:spPr>
          <a:xfrm>
            <a:off x="9802139" y="119899"/>
            <a:ext cx="1156445" cy="42052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Long-term Outcomes</a:t>
            </a:r>
          </a:p>
          <a:p>
            <a:pPr algn="ctr"/>
            <a:endParaRPr lang="en-GB" sz="1400" dirty="0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3668AD2C-900B-2C3D-274C-1FE722C41F09}"/>
              </a:ext>
            </a:extLst>
          </p:cNvPr>
          <p:cNvSpPr/>
          <p:nvPr/>
        </p:nvSpPr>
        <p:spPr>
          <a:xfrm>
            <a:off x="4020013" y="4175479"/>
            <a:ext cx="1399809" cy="33250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Assumptions</a:t>
            </a:r>
          </a:p>
          <a:p>
            <a:pPr algn="ctr"/>
            <a:endParaRPr lang="en-GB" sz="1400" dirty="0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C5B827A-8B14-3BD5-CCFB-47DBBE21244C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flipH="1">
            <a:off x="1415606" y="1173561"/>
            <a:ext cx="2" cy="399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D7348484-3487-7DD9-1ECD-71A207B29CED}"/>
              </a:ext>
            </a:extLst>
          </p:cNvPr>
          <p:cNvCxnSpPr>
            <a:cxnSpLocks/>
            <a:stCxn id="10" idx="3"/>
            <a:endCxn id="32" idx="1"/>
          </p:cNvCxnSpPr>
          <p:nvPr/>
        </p:nvCxnSpPr>
        <p:spPr>
          <a:xfrm flipV="1">
            <a:off x="2234654" y="2090610"/>
            <a:ext cx="1147800" cy="12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4326C9F-85A5-39D4-88B6-A2CD958307B0}"/>
              </a:ext>
            </a:extLst>
          </p:cNvPr>
          <p:cNvCxnSpPr>
            <a:stCxn id="12" idx="3"/>
          </p:cNvCxnSpPr>
          <p:nvPr/>
        </p:nvCxnSpPr>
        <p:spPr>
          <a:xfrm flipV="1">
            <a:off x="2234654" y="2314181"/>
            <a:ext cx="1118550" cy="1209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B47CDD6-25C9-27CD-5416-54D28FFABD65}"/>
              </a:ext>
            </a:extLst>
          </p:cNvPr>
          <p:cNvCxnSpPr>
            <a:stCxn id="32" idx="3"/>
            <a:endCxn id="16" idx="1"/>
          </p:cNvCxnSpPr>
          <p:nvPr/>
        </p:nvCxnSpPr>
        <p:spPr>
          <a:xfrm flipV="1">
            <a:off x="4888525" y="943092"/>
            <a:ext cx="1269414" cy="1147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17A1FAE-1A36-C03A-84F1-EF0F85CA7CB7}"/>
              </a:ext>
            </a:extLst>
          </p:cNvPr>
          <p:cNvCxnSpPr>
            <a:cxnSpLocks/>
            <a:stCxn id="32" idx="3"/>
            <a:endCxn id="17" idx="1"/>
          </p:cNvCxnSpPr>
          <p:nvPr/>
        </p:nvCxnSpPr>
        <p:spPr>
          <a:xfrm flipV="1">
            <a:off x="4888525" y="1913636"/>
            <a:ext cx="1269414" cy="176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537E723E-AC87-60D9-796B-C4105FB26ECC}"/>
              </a:ext>
            </a:extLst>
          </p:cNvPr>
          <p:cNvSpPr txBox="1"/>
          <p:nvPr/>
        </p:nvSpPr>
        <p:spPr>
          <a:xfrm rot="18948876">
            <a:off x="5193368" y="1302853"/>
            <a:ext cx="645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1,2,3,4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A4B5AFB-8DB4-2133-EB39-EE193781EC55}"/>
              </a:ext>
            </a:extLst>
          </p:cNvPr>
          <p:cNvSpPr txBox="1"/>
          <p:nvPr/>
        </p:nvSpPr>
        <p:spPr>
          <a:xfrm rot="20773649">
            <a:off x="5312323" y="1798566"/>
            <a:ext cx="645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1,2,3,4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B98CBCF-6348-2FF9-CCA4-921DC8F89D9D}"/>
              </a:ext>
            </a:extLst>
          </p:cNvPr>
          <p:cNvSpPr txBox="1"/>
          <p:nvPr/>
        </p:nvSpPr>
        <p:spPr>
          <a:xfrm>
            <a:off x="6824696" y="1296186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5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EA0F11B3-B550-8D49-90D9-374217B316BD}"/>
              </a:ext>
            </a:extLst>
          </p:cNvPr>
          <p:cNvCxnSpPr>
            <a:stCxn id="17" idx="2"/>
            <a:endCxn id="18" idx="0"/>
          </p:cNvCxnSpPr>
          <p:nvPr/>
        </p:nvCxnSpPr>
        <p:spPr>
          <a:xfrm>
            <a:off x="6976987" y="2204070"/>
            <a:ext cx="0" cy="371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7677E93E-666E-9CE7-D9A6-AC63BE8EDCD7}"/>
              </a:ext>
            </a:extLst>
          </p:cNvPr>
          <p:cNvSpPr txBox="1"/>
          <p:nvPr/>
        </p:nvSpPr>
        <p:spPr>
          <a:xfrm>
            <a:off x="6746036" y="2254902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6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8812517-A9A0-5902-E719-B463C16D3E63}"/>
              </a:ext>
            </a:extLst>
          </p:cNvPr>
          <p:cNvSpPr txBox="1"/>
          <p:nvPr/>
        </p:nvSpPr>
        <p:spPr>
          <a:xfrm>
            <a:off x="8698108" y="1296186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7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23DDB0A-864B-6EA7-5A12-B63881CCED1E}"/>
              </a:ext>
            </a:extLst>
          </p:cNvPr>
          <p:cNvSpPr txBox="1"/>
          <p:nvPr/>
        </p:nvSpPr>
        <p:spPr>
          <a:xfrm>
            <a:off x="8762657" y="2450552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9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CA1F7BFD-6D29-4BB2-6480-310F9D37EA00}"/>
              </a:ext>
            </a:extLst>
          </p:cNvPr>
          <p:cNvCxnSpPr>
            <a:cxnSpLocks/>
            <a:stCxn id="60" idx="3"/>
            <a:endCxn id="21" idx="1"/>
          </p:cNvCxnSpPr>
          <p:nvPr/>
        </p:nvCxnSpPr>
        <p:spPr>
          <a:xfrm flipV="1">
            <a:off x="8123248" y="1176148"/>
            <a:ext cx="1466222" cy="739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7232AFDE-6E6F-043B-419F-E88798FE125A}"/>
              </a:ext>
            </a:extLst>
          </p:cNvPr>
          <p:cNvSpPr txBox="1"/>
          <p:nvPr/>
        </p:nvSpPr>
        <p:spPr>
          <a:xfrm>
            <a:off x="8923139" y="1762824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8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55978B5-AE7B-A9E6-84FC-CDF5C6BFD9A1}"/>
              </a:ext>
            </a:extLst>
          </p:cNvPr>
          <p:cNvSpPr txBox="1"/>
          <p:nvPr/>
        </p:nvSpPr>
        <p:spPr>
          <a:xfrm>
            <a:off x="10174649" y="3358685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10</a:t>
            </a: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D42FFC0E-B95A-F315-B07C-D2647EDE3CC6}"/>
              </a:ext>
            </a:extLst>
          </p:cNvPr>
          <p:cNvCxnSpPr>
            <a:cxnSpLocks/>
            <a:stCxn id="60" idx="3"/>
            <a:endCxn id="22" idx="1"/>
          </p:cNvCxnSpPr>
          <p:nvPr/>
        </p:nvCxnSpPr>
        <p:spPr>
          <a:xfrm>
            <a:off x="8123248" y="1915187"/>
            <a:ext cx="1500567" cy="137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E20BB22B-10E1-3A4A-980D-D00163FBFFC5}"/>
              </a:ext>
            </a:extLst>
          </p:cNvPr>
          <p:cNvCxnSpPr>
            <a:cxnSpLocks/>
            <a:stCxn id="60" idx="3"/>
            <a:endCxn id="19" idx="1"/>
          </p:cNvCxnSpPr>
          <p:nvPr/>
        </p:nvCxnSpPr>
        <p:spPr>
          <a:xfrm>
            <a:off x="8123248" y="1915187"/>
            <a:ext cx="1514942" cy="1070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77B87C1-76A7-3B6C-356E-463A754F96DF}"/>
              </a:ext>
            </a:extLst>
          </p:cNvPr>
          <p:cNvSpPr txBox="1"/>
          <p:nvPr/>
        </p:nvSpPr>
        <p:spPr>
          <a:xfrm>
            <a:off x="9396600" y="4836203"/>
            <a:ext cx="2649079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This is a Theory of Change for eco-labels as in the Sustained trial, if these were to be implemented at scale on all supermarket websites.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Other interventions are not considered here. If eco-labels were introduced in combination with e.g. price promotions and/or swaps, then there would potentially be interactions.</a:t>
            </a:r>
            <a:endParaRPr lang="en-US" sz="1000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401600D-0727-3222-8939-C720C99D2B50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10457238" y="3261081"/>
            <a:ext cx="4869" cy="482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3A3D0BA-3707-1CE5-08F8-BBA6861C857F}"/>
              </a:ext>
            </a:extLst>
          </p:cNvPr>
          <p:cNvCxnSpPr>
            <a:cxnSpLocks/>
          </p:cNvCxnSpPr>
          <p:nvPr/>
        </p:nvCxnSpPr>
        <p:spPr>
          <a:xfrm>
            <a:off x="6815220" y="1218476"/>
            <a:ext cx="0" cy="401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4BCB84D-6C5F-8BCC-D9EB-A8461133C1A9}"/>
              </a:ext>
            </a:extLst>
          </p:cNvPr>
          <p:cNvCxnSpPr>
            <a:cxnSpLocks/>
          </p:cNvCxnSpPr>
          <p:nvPr/>
        </p:nvCxnSpPr>
        <p:spPr>
          <a:xfrm flipH="1" flipV="1">
            <a:off x="7100417" y="1218476"/>
            <a:ext cx="7465" cy="401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4228D343-9365-982C-23CE-14A24CFCA245}"/>
              </a:ext>
            </a:extLst>
          </p:cNvPr>
          <p:cNvCxnSpPr>
            <a:cxnSpLocks/>
            <a:stCxn id="19" idx="3"/>
            <a:endCxn id="21" idx="3"/>
          </p:cNvCxnSpPr>
          <p:nvPr/>
        </p:nvCxnSpPr>
        <p:spPr>
          <a:xfrm flipH="1" flipV="1">
            <a:off x="11227566" y="1176148"/>
            <a:ext cx="48720" cy="1809769"/>
          </a:xfrm>
          <a:prstGeom prst="curvedConnector3">
            <a:avLst>
              <a:gd name="adj1" fmla="val -95145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59AE30C9-E240-9848-3F43-B086B96FD0D5}"/>
              </a:ext>
            </a:extLst>
          </p:cNvPr>
          <p:cNvCxnSpPr>
            <a:cxnSpLocks/>
            <a:stCxn id="19" idx="2"/>
            <a:endCxn id="10" idx="2"/>
          </p:cNvCxnSpPr>
          <p:nvPr/>
        </p:nvCxnSpPr>
        <p:spPr>
          <a:xfrm rot="5400000" flipH="1">
            <a:off x="5734732" y="-1461425"/>
            <a:ext cx="403380" cy="9041632"/>
          </a:xfrm>
          <a:prstGeom prst="curvedConnector3">
            <a:avLst>
              <a:gd name="adj1" fmla="val -5667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714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12A38-DC98-EA22-2CA1-52795E4B3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EEE00CD-83DA-0677-1FD5-64970968830C}"/>
              </a:ext>
            </a:extLst>
          </p:cNvPr>
          <p:cNvSpPr/>
          <p:nvPr/>
        </p:nvSpPr>
        <p:spPr>
          <a:xfrm>
            <a:off x="596560" y="648603"/>
            <a:ext cx="1638096" cy="5249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Calibri "/>
              </a:rPr>
              <a:t>Data on the effectiveness of price discounts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6ABF5-F08C-5431-230C-644EBDA97270}"/>
              </a:ext>
            </a:extLst>
          </p:cNvPr>
          <p:cNvSpPr/>
          <p:nvPr/>
        </p:nvSpPr>
        <p:spPr>
          <a:xfrm>
            <a:off x="596558" y="1572634"/>
            <a:ext cx="1638096" cy="12850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Government implement various policies and initiatives to support and subsidise sustainable products</a:t>
            </a:r>
            <a:endParaRPr lang="en-GB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C53930A-C31D-4E1C-4AC6-765A05AEF4B8}"/>
              </a:ext>
            </a:extLst>
          </p:cNvPr>
          <p:cNvSpPr/>
          <p:nvPr/>
        </p:nvSpPr>
        <p:spPr>
          <a:xfrm>
            <a:off x="596559" y="3222908"/>
            <a:ext cx="1638095" cy="759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Producer and retailer pricing strategy</a:t>
            </a:r>
            <a:endParaRPr lang="en-GB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BB0460-79A4-1063-635B-389C81236915}"/>
              </a:ext>
            </a:extLst>
          </p:cNvPr>
          <p:cNvSpPr/>
          <p:nvPr/>
        </p:nvSpPr>
        <p:spPr>
          <a:xfrm>
            <a:off x="6122018" y="1053058"/>
            <a:ext cx="1638096" cy="528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 sustainable food purchases online</a:t>
            </a:r>
          </a:p>
          <a:p>
            <a:pPr algn="ctr"/>
            <a:endParaRPr lang="en-GB" sz="11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152EF57-AF20-7EE5-777F-1C2B30816FCC}"/>
              </a:ext>
            </a:extLst>
          </p:cNvPr>
          <p:cNvSpPr/>
          <p:nvPr/>
        </p:nvSpPr>
        <p:spPr>
          <a:xfrm>
            <a:off x="6214913" y="2242612"/>
            <a:ext cx="1638096" cy="580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unsustainable food purchases online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19E092A-5D4D-E339-0BFE-4FE96DF050CD}"/>
              </a:ext>
            </a:extLst>
          </p:cNvPr>
          <p:cNvSpPr/>
          <p:nvPr/>
        </p:nvSpPr>
        <p:spPr>
          <a:xfrm>
            <a:off x="9638190" y="2789261"/>
            <a:ext cx="1638096" cy="550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Calibri "/>
              </a:rPr>
              <a:t>Increased relative demand for sustainable products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BB23DBE-31F8-378A-6FBA-A63E37830433}"/>
              </a:ext>
            </a:extLst>
          </p:cNvPr>
          <p:cNvSpPr/>
          <p:nvPr/>
        </p:nvSpPr>
        <p:spPr>
          <a:xfrm>
            <a:off x="9589470" y="835445"/>
            <a:ext cx="1638096" cy="6814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food system minimizing negative impacts on the environment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C274932-3E8B-DEF9-F16E-EE5E3FB22766}"/>
              </a:ext>
            </a:extLst>
          </p:cNvPr>
          <p:cNvSpPr/>
          <p:nvPr/>
        </p:nvSpPr>
        <p:spPr>
          <a:xfrm>
            <a:off x="9589235" y="1915186"/>
            <a:ext cx="1638096" cy="459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Improved public health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3179E-A166-7F29-B660-87E59FE94003}"/>
              </a:ext>
            </a:extLst>
          </p:cNvPr>
          <p:cNvSpPr/>
          <p:nvPr/>
        </p:nvSpPr>
        <p:spPr>
          <a:xfrm>
            <a:off x="9654496" y="3806410"/>
            <a:ext cx="1638096" cy="468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Calibri "/>
              </a:rPr>
              <a:t>Producers reformulate products that are more sustainable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5A1921E-AF4D-F95D-F179-ABEAFC7B784C}"/>
              </a:ext>
            </a:extLst>
          </p:cNvPr>
          <p:cNvSpPr/>
          <p:nvPr/>
        </p:nvSpPr>
        <p:spPr>
          <a:xfrm>
            <a:off x="295260" y="211224"/>
            <a:ext cx="2310336" cy="4044758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EB5CE36-E0FD-3142-24DC-433E5E175E28}"/>
              </a:ext>
            </a:extLst>
          </p:cNvPr>
          <p:cNvSpPr/>
          <p:nvPr/>
        </p:nvSpPr>
        <p:spPr>
          <a:xfrm>
            <a:off x="662571" y="58417"/>
            <a:ext cx="1506071" cy="3056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Inputs</a:t>
            </a:r>
          </a:p>
          <a:p>
            <a:pPr algn="ctr"/>
            <a:endParaRPr lang="en-GB" sz="140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EEC66A2-B2D9-96D9-849F-984D6EAB18D7}"/>
              </a:ext>
            </a:extLst>
          </p:cNvPr>
          <p:cNvSpPr/>
          <p:nvPr/>
        </p:nvSpPr>
        <p:spPr>
          <a:xfrm>
            <a:off x="3382454" y="1073931"/>
            <a:ext cx="1506071" cy="20333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Calibri "/>
              </a:rPr>
              <a:t>Lower prices on sustainable alternatives to commonly purchased products </a:t>
            </a:r>
            <a:endParaRPr lang="en-GB" sz="1100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0F1B11F-3CE1-6BF9-FAAF-E3D346E96BE3}"/>
              </a:ext>
            </a:extLst>
          </p:cNvPr>
          <p:cNvSpPr/>
          <p:nvPr/>
        </p:nvSpPr>
        <p:spPr>
          <a:xfrm>
            <a:off x="3563473" y="911082"/>
            <a:ext cx="1156445" cy="29634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sz="1400" dirty="0">
                <a:latin typeface="Calibri "/>
              </a:rPr>
              <a:t>Activities</a:t>
            </a:r>
          </a:p>
          <a:p>
            <a:pPr algn="ctr"/>
            <a:endParaRPr lang="en-GB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9DBDC877-D3DD-46DA-8E19-E895E8792615}"/>
              </a:ext>
            </a:extLst>
          </p:cNvPr>
          <p:cNvSpPr/>
          <p:nvPr/>
        </p:nvSpPr>
        <p:spPr>
          <a:xfrm>
            <a:off x="295260" y="4397028"/>
            <a:ext cx="9035092" cy="244000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 rtlCol="0" anchor="ctr"/>
          <a:lstStyle/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Success in promoting sustainable purchases through discounts influences government policies.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Government subsidies and incentives reduce production costs and increase the affordability of sustainable products.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Implementing various pricing strategies such as cashbacks, memberships or loyalty programs for sustainable alternatives lowers the prices of these products.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Consumers are price-sensitive but care about the climate, and a reduction in the price of sustainable products will make them more affordable.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Consumers like the sustainable products.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There is a large product database containing information on the sustainability impacts of various food products to recommend to consumers as more sustainable alternatives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Consumers are aware of eco-labels and can differentiate between sustainable and less sustainable products using the eco-labelling system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No or limited impact on overall purchases, so that increased purchases of sustainable products reduce unsustainable purchases and vice versa.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Greater adoption of sustainable products leads to reduced environmental footprint, such as lower carbon emissions.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More sustainable alternatives on average are also healthier, i.e. not more processed and/or higher in salt, fat or sugar.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Consumers develop a preference for sustainable products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Consumers continue to purchase sustainable products even in the absence of price discounts.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Increased demand for sustainable products encourages retailers to stock more of these items and producers to produce more sustainable products.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/>
              <a:t>Increased demand for sustainable products influences producers and retailers to offer various promotions to encourage more sustainable purchases</a:t>
            </a:r>
            <a:endParaRPr lang="en-GB" sz="1000" dirty="0"/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09F7ED9E-2B2F-F8AF-B05C-603615F6EC02}"/>
              </a:ext>
            </a:extLst>
          </p:cNvPr>
          <p:cNvSpPr/>
          <p:nvPr/>
        </p:nvSpPr>
        <p:spPr>
          <a:xfrm>
            <a:off x="5838468" y="401374"/>
            <a:ext cx="2284780" cy="302762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8137CF91-CD85-7A5B-5E19-C86879BB49D3}"/>
              </a:ext>
            </a:extLst>
          </p:cNvPr>
          <p:cNvSpPr/>
          <p:nvPr/>
        </p:nvSpPr>
        <p:spPr>
          <a:xfrm>
            <a:off x="6364127" y="119899"/>
            <a:ext cx="1156445" cy="42052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Short-term Outcomes</a:t>
            </a:r>
          </a:p>
          <a:p>
            <a:pPr algn="ctr"/>
            <a:endParaRPr lang="en-GB" sz="1400" dirty="0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C5BCB56-C116-D0E1-7856-2083898023AF}"/>
              </a:ext>
            </a:extLst>
          </p:cNvPr>
          <p:cNvSpPr/>
          <p:nvPr/>
        </p:nvSpPr>
        <p:spPr>
          <a:xfrm>
            <a:off x="9287937" y="396485"/>
            <a:ext cx="2184851" cy="429776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B23D641E-5807-62B4-A158-4A6CFF3E765F}"/>
              </a:ext>
            </a:extLst>
          </p:cNvPr>
          <p:cNvSpPr/>
          <p:nvPr/>
        </p:nvSpPr>
        <p:spPr>
          <a:xfrm>
            <a:off x="9802139" y="119899"/>
            <a:ext cx="1156445" cy="42052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Long-term Outcomes</a:t>
            </a:r>
          </a:p>
          <a:p>
            <a:pPr algn="ctr"/>
            <a:endParaRPr lang="en-GB" sz="1400" dirty="0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1A6AA812-7651-C52E-717B-07728BA47118}"/>
              </a:ext>
            </a:extLst>
          </p:cNvPr>
          <p:cNvSpPr/>
          <p:nvPr/>
        </p:nvSpPr>
        <p:spPr>
          <a:xfrm>
            <a:off x="4020013" y="4175479"/>
            <a:ext cx="1399809" cy="33250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Assumptions</a:t>
            </a:r>
          </a:p>
          <a:p>
            <a:pPr algn="ctr"/>
            <a:endParaRPr lang="en-GB" sz="1400" dirty="0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89DC564C-890C-7CE3-E675-69683F4894F7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flipH="1">
            <a:off x="1415606" y="1173561"/>
            <a:ext cx="2" cy="399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5349127-4A57-7E67-4606-EF47656F02C1}"/>
              </a:ext>
            </a:extLst>
          </p:cNvPr>
          <p:cNvCxnSpPr>
            <a:cxnSpLocks/>
            <a:stCxn id="10" idx="3"/>
            <a:endCxn id="32" idx="1"/>
          </p:cNvCxnSpPr>
          <p:nvPr/>
        </p:nvCxnSpPr>
        <p:spPr>
          <a:xfrm flipV="1">
            <a:off x="2234654" y="2090610"/>
            <a:ext cx="1147800" cy="12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BBDECC2-E1BA-394F-F67C-2623D0317274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2234654" y="2314181"/>
            <a:ext cx="1118550" cy="1288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904FA36-8AF8-7DBE-9320-7B14E17DAD53}"/>
              </a:ext>
            </a:extLst>
          </p:cNvPr>
          <p:cNvCxnSpPr>
            <a:cxnSpLocks/>
            <a:stCxn id="32" idx="3"/>
          </p:cNvCxnSpPr>
          <p:nvPr/>
        </p:nvCxnSpPr>
        <p:spPr>
          <a:xfrm flipV="1">
            <a:off x="4888525" y="2009045"/>
            <a:ext cx="949943" cy="81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F3529F6F-C4B1-D030-558A-2526DC8E6F7D}"/>
              </a:ext>
            </a:extLst>
          </p:cNvPr>
          <p:cNvSpPr txBox="1"/>
          <p:nvPr/>
        </p:nvSpPr>
        <p:spPr>
          <a:xfrm rot="21305740">
            <a:off x="5044999" y="1837308"/>
            <a:ext cx="645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4, 5, 6, 7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CE43676-A698-B054-F033-0249E1356E9B}"/>
              </a:ext>
            </a:extLst>
          </p:cNvPr>
          <p:cNvSpPr txBox="1"/>
          <p:nvPr/>
        </p:nvSpPr>
        <p:spPr>
          <a:xfrm>
            <a:off x="6829954" y="1810169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8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42AD004-6D99-307A-CCCD-73B549C5C182}"/>
              </a:ext>
            </a:extLst>
          </p:cNvPr>
          <p:cNvSpPr txBox="1"/>
          <p:nvPr/>
        </p:nvSpPr>
        <p:spPr>
          <a:xfrm>
            <a:off x="8698108" y="1296186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9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45EB683-8E9E-E078-C081-3CCA72C31A2C}"/>
              </a:ext>
            </a:extLst>
          </p:cNvPr>
          <p:cNvSpPr txBox="1"/>
          <p:nvPr/>
        </p:nvSpPr>
        <p:spPr>
          <a:xfrm>
            <a:off x="8762657" y="2450552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11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7C95750B-0B04-D2CF-5FB3-8249C301C93F}"/>
              </a:ext>
            </a:extLst>
          </p:cNvPr>
          <p:cNvCxnSpPr>
            <a:cxnSpLocks/>
            <a:stCxn id="60" idx="3"/>
            <a:endCxn id="21" idx="1"/>
          </p:cNvCxnSpPr>
          <p:nvPr/>
        </p:nvCxnSpPr>
        <p:spPr>
          <a:xfrm flipV="1">
            <a:off x="8123248" y="1176148"/>
            <a:ext cx="1466222" cy="739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9F531E3-3F09-28C6-63BC-D214CCFE1DDB}"/>
              </a:ext>
            </a:extLst>
          </p:cNvPr>
          <p:cNvSpPr txBox="1"/>
          <p:nvPr/>
        </p:nvSpPr>
        <p:spPr>
          <a:xfrm>
            <a:off x="8923139" y="1762824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A98ACC1-2513-973C-301D-A594A4CFC3C9}"/>
              </a:ext>
            </a:extLst>
          </p:cNvPr>
          <p:cNvSpPr txBox="1"/>
          <p:nvPr/>
        </p:nvSpPr>
        <p:spPr>
          <a:xfrm>
            <a:off x="10174649" y="3358685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13</a:t>
            </a: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C653BF97-BBA7-5679-7CED-06D44BEA80F0}"/>
              </a:ext>
            </a:extLst>
          </p:cNvPr>
          <p:cNvCxnSpPr>
            <a:cxnSpLocks/>
            <a:stCxn id="60" idx="3"/>
            <a:endCxn id="22" idx="1"/>
          </p:cNvCxnSpPr>
          <p:nvPr/>
        </p:nvCxnSpPr>
        <p:spPr>
          <a:xfrm>
            <a:off x="8123248" y="1915187"/>
            <a:ext cx="1465987" cy="229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EB88E704-F135-6C24-A123-72F98A087B6C}"/>
              </a:ext>
            </a:extLst>
          </p:cNvPr>
          <p:cNvCxnSpPr>
            <a:cxnSpLocks/>
            <a:stCxn id="60" idx="3"/>
            <a:endCxn id="19" idx="1"/>
          </p:cNvCxnSpPr>
          <p:nvPr/>
        </p:nvCxnSpPr>
        <p:spPr>
          <a:xfrm>
            <a:off x="8123248" y="1915187"/>
            <a:ext cx="1514942" cy="1149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083D8E1-8E99-9F62-3154-0E7B94F6CEF3}"/>
              </a:ext>
            </a:extLst>
          </p:cNvPr>
          <p:cNvSpPr txBox="1"/>
          <p:nvPr/>
        </p:nvSpPr>
        <p:spPr>
          <a:xfrm>
            <a:off x="9396600" y="4836203"/>
            <a:ext cx="2649079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This is a Theory of Change for swaps with price discounts in the Sustained trial, if these were to be implemented at scale on all supermarket websites.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7778990-0C10-F52E-F016-54308B7989A3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10457238" y="3339589"/>
            <a:ext cx="4869" cy="482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1AE1E44-4D11-EF2A-BBA2-B037E48878AD}"/>
              </a:ext>
            </a:extLst>
          </p:cNvPr>
          <p:cNvCxnSpPr>
            <a:cxnSpLocks/>
          </p:cNvCxnSpPr>
          <p:nvPr/>
        </p:nvCxnSpPr>
        <p:spPr>
          <a:xfrm>
            <a:off x="6782893" y="1572634"/>
            <a:ext cx="0" cy="606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6E63237-5D67-8A11-5B6B-8D0ED78564FD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7033961" y="1597863"/>
            <a:ext cx="19172" cy="644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738D63CE-7F18-0A7F-E744-69EC20CADB9D}"/>
              </a:ext>
            </a:extLst>
          </p:cNvPr>
          <p:cNvCxnSpPr>
            <a:cxnSpLocks/>
            <a:stCxn id="19" idx="3"/>
            <a:endCxn id="21" idx="3"/>
          </p:cNvCxnSpPr>
          <p:nvPr/>
        </p:nvCxnSpPr>
        <p:spPr>
          <a:xfrm flipH="1" flipV="1">
            <a:off x="11227566" y="1176148"/>
            <a:ext cx="48720" cy="1888277"/>
          </a:xfrm>
          <a:prstGeom prst="curvedConnector3">
            <a:avLst>
              <a:gd name="adj1" fmla="val -68722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370D0573-4419-89DF-4D11-7FA987A2371D}"/>
              </a:ext>
            </a:extLst>
          </p:cNvPr>
          <p:cNvCxnSpPr>
            <a:cxnSpLocks/>
            <a:stCxn id="19" idx="2"/>
          </p:cNvCxnSpPr>
          <p:nvPr/>
        </p:nvCxnSpPr>
        <p:spPr>
          <a:xfrm rot="5400000">
            <a:off x="6158127" y="-588514"/>
            <a:ext cx="371009" cy="822721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31EE29F-8F06-9538-AC79-A3BB8EEBECB0}"/>
              </a:ext>
            </a:extLst>
          </p:cNvPr>
          <p:cNvSpPr txBox="1"/>
          <p:nvPr/>
        </p:nvSpPr>
        <p:spPr>
          <a:xfrm>
            <a:off x="1391454" y="1183435"/>
            <a:ext cx="2710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926E86-053A-DE6A-79EF-CE84920C2525}"/>
              </a:ext>
            </a:extLst>
          </p:cNvPr>
          <p:cNvSpPr txBox="1"/>
          <p:nvPr/>
        </p:nvSpPr>
        <p:spPr>
          <a:xfrm>
            <a:off x="2766708" y="1933280"/>
            <a:ext cx="2710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C93935B-EBAF-BDDC-1EA4-58BC08141835}"/>
              </a:ext>
            </a:extLst>
          </p:cNvPr>
          <p:cNvSpPr txBox="1"/>
          <p:nvPr/>
        </p:nvSpPr>
        <p:spPr>
          <a:xfrm>
            <a:off x="2687642" y="2689525"/>
            <a:ext cx="2710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3B59E70-7096-6ACB-3824-3B3B224AB1EF}"/>
              </a:ext>
            </a:extLst>
          </p:cNvPr>
          <p:cNvSpPr txBox="1"/>
          <p:nvPr/>
        </p:nvSpPr>
        <p:spPr>
          <a:xfrm>
            <a:off x="11570866" y="1950539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1D297A2-2353-6291-DCAE-0B42EDE97C69}"/>
              </a:ext>
            </a:extLst>
          </p:cNvPr>
          <p:cNvSpPr txBox="1"/>
          <p:nvPr/>
        </p:nvSpPr>
        <p:spPr>
          <a:xfrm>
            <a:off x="5419822" y="3645515"/>
            <a:ext cx="36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704147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8db37f0-933e-47cb-8dea-8bd2cf4deb64">
      <Terms xmlns="http://schemas.microsoft.com/office/infopath/2007/PartnerControls"/>
    </lcf76f155ced4ddcb4097134ff3c332f>
    <TaxCatchAll xmlns="b1cc1a48-0633-4771-b9b2-8df0ef2d31e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4019A9C4B34D4BBBF72DCCEB9D6151" ma:contentTypeVersion="14" ma:contentTypeDescription="Create a new document." ma:contentTypeScope="" ma:versionID="dc5ad6475a9827bd23b096e7bb70cdcc">
  <xsd:schema xmlns:xsd="http://www.w3.org/2001/XMLSchema" xmlns:xs="http://www.w3.org/2001/XMLSchema" xmlns:p="http://schemas.microsoft.com/office/2006/metadata/properties" xmlns:ns2="58db37f0-933e-47cb-8dea-8bd2cf4deb64" xmlns:ns3="b1cc1a48-0633-4771-b9b2-8df0ef2d31e6" targetNamespace="http://schemas.microsoft.com/office/2006/metadata/properties" ma:root="true" ma:fieldsID="0690d3091b99d1c4f894c47c6bc1abb7" ns2:_="" ns3:_="">
    <xsd:import namespace="58db37f0-933e-47cb-8dea-8bd2cf4deb64"/>
    <xsd:import namespace="b1cc1a48-0633-4771-b9b2-8df0ef2d31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db37f0-933e-47cb-8dea-8bd2cf4deb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55cd427-a42c-44c8-816a-2405638e27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c1a48-0633-4771-b9b2-8df0ef2d31e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5230594-967f-4e3b-9ffd-6b2314f9ad27}" ma:internalName="TaxCatchAll" ma:showField="CatchAllData" ma:web="b1cc1a48-0633-4771-b9b2-8df0ef2d31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87BCC3-A2BA-4A27-AF1B-C333D0BAC57C}">
  <ds:schemaRefs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1cc1a48-0633-4771-b9b2-8df0ef2d31e6"/>
    <ds:schemaRef ds:uri="http://schemas.microsoft.com/office/2006/documentManagement/types"/>
    <ds:schemaRef ds:uri="http://purl.org/dc/terms/"/>
    <ds:schemaRef ds:uri="58db37f0-933e-47cb-8dea-8bd2cf4deb64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58BE42A-9CD2-41D1-8085-369962CA88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CBBD71-E46B-4E27-AB34-960691DDAD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db37f0-933e-47cb-8dea-8bd2cf4deb64"/>
    <ds:schemaRef ds:uri="b1cc1a48-0633-4771-b9b2-8df0ef2d31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3362</TotalTime>
  <Words>717</Words>
  <Application>Microsoft Office PowerPoint</Application>
  <PresentationFormat>Widescreen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Bentil, Helena</dc:creator>
  <cp:lastModifiedBy>Hayley Mills</cp:lastModifiedBy>
  <cp:revision>2</cp:revision>
  <dcterms:created xsi:type="dcterms:W3CDTF">2023-09-28T08:52:30Z</dcterms:created>
  <dcterms:modified xsi:type="dcterms:W3CDTF">2024-04-11T11:13:25Z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0x0101006B4019A9C4B34D4BBBF72DCCEB9D6151</vt:lpwstr>
  </property>
  <property fmtid="{D5CDD505-2E9C-101B-9397-08002B2CF9AE}" pid="3" name="MediaServiceImageTags">
    <vt:lpwstr/>
  </property>
</Properties>
</file>