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 id="260" r:id="rId3"/>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8669"/>
    <a:srgbClr val="F5A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55" d="100"/>
          <a:sy n="55" d="100"/>
        </p:scale>
        <p:origin x="10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564966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2942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21528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81380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4CEA99-8BDC-47F9-B416-145E65D0D12A}"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33600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4CEA99-8BDC-47F9-B416-145E65D0D12A}"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395307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a:t>Click to 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a:t>Click to 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4CEA99-8BDC-47F9-B416-145E65D0D12A}" type="datetimeFigureOut">
              <a:rPr lang="en-GB" smtClean="0"/>
              <a:t>06/06/2024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86712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4CEA99-8BDC-47F9-B416-145E65D0D12A}" type="datetimeFigureOut">
              <a:rPr lang="en-GB" smtClean="0"/>
              <a:t>06/06/2024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27865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CEA99-8BDC-47F9-B416-145E65D0D12A}" type="datetimeFigureOut">
              <a:rPr lang="en-GB" smtClean="0"/>
              <a:t>06/06/2024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2517753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0A4CEA99-8BDC-47F9-B416-145E65D0D12A}"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671505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0A4CEA99-8BDC-47F9-B416-145E65D0D12A}"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108332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0A4CEA99-8BDC-47F9-B416-145E65D0D12A}" type="datetimeFigureOut">
              <a:rPr lang="en-GB" smtClean="0"/>
              <a:t>06/06/2024</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C7997161-CEF9-4C50-829C-819C61EBC53C}" type="slidenum">
              <a:rPr lang="en-GB" smtClean="0"/>
              <a:t>‹#›</a:t>
            </a:fld>
            <a:endParaRPr lang="en-GB"/>
          </a:p>
        </p:txBody>
      </p:sp>
    </p:spTree>
    <p:extLst>
      <p:ext uri="{BB962C8B-B14F-4D97-AF65-F5344CB8AC3E}">
        <p14:creationId xmlns:p14="http://schemas.microsoft.com/office/powerpoint/2010/main" val="41140885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Rounded Corners 38">
            <a:extLst>
              <a:ext uri="{FF2B5EF4-FFF2-40B4-BE49-F238E27FC236}">
                <a16:creationId xmlns:a16="http://schemas.microsoft.com/office/drawing/2014/main" id="{15510045-FBD1-4B42-9D96-958E4DAECB39}"/>
              </a:ext>
            </a:extLst>
          </p:cNvPr>
          <p:cNvSpPr/>
          <p:nvPr/>
        </p:nvSpPr>
        <p:spPr>
          <a:xfrm>
            <a:off x="6899261" y="7480749"/>
            <a:ext cx="5408070" cy="4425942"/>
          </a:xfrm>
          <a:prstGeom prst="roundRect">
            <a:avLst>
              <a:gd name="adj" fmla="val 5653"/>
            </a:avLst>
          </a:prstGeom>
          <a:solidFill>
            <a:srgbClr val="F18669"/>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40" name="Rectangle: Rounded Corners 39">
            <a:extLst>
              <a:ext uri="{FF2B5EF4-FFF2-40B4-BE49-F238E27FC236}">
                <a16:creationId xmlns:a16="http://schemas.microsoft.com/office/drawing/2014/main" id="{F4EF5CBE-5001-45C2-A2D0-A6135186BD06}"/>
              </a:ext>
            </a:extLst>
          </p:cNvPr>
          <p:cNvSpPr/>
          <p:nvPr/>
        </p:nvSpPr>
        <p:spPr>
          <a:xfrm>
            <a:off x="7086367" y="2263843"/>
            <a:ext cx="5258656" cy="4898151"/>
          </a:xfrm>
          <a:prstGeom prst="roundRect">
            <a:avLst>
              <a:gd name="adj" fmla="val 5791"/>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42" name="Rectangle: Rounded Corners 41">
            <a:extLst>
              <a:ext uri="{FF2B5EF4-FFF2-40B4-BE49-F238E27FC236}">
                <a16:creationId xmlns:a16="http://schemas.microsoft.com/office/drawing/2014/main" id="{942A8B93-BC05-4E2E-9C84-9EB59AABA520}"/>
              </a:ext>
            </a:extLst>
          </p:cNvPr>
          <p:cNvSpPr/>
          <p:nvPr/>
        </p:nvSpPr>
        <p:spPr>
          <a:xfrm>
            <a:off x="12654896" y="2211137"/>
            <a:ext cx="3995164" cy="4824174"/>
          </a:xfrm>
          <a:prstGeom prst="roundRect">
            <a:avLst>
              <a:gd name="adj" fmla="val 6126"/>
            </a:avLst>
          </a:prstGeom>
          <a:solidFill>
            <a:schemeClr val="accent6">
              <a:lumMod val="40000"/>
              <a:lumOff val="6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47" name="TextBox 46">
            <a:extLst>
              <a:ext uri="{FF2B5EF4-FFF2-40B4-BE49-F238E27FC236}">
                <a16:creationId xmlns:a16="http://schemas.microsoft.com/office/drawing/2014/main" id="{5887AED6-4CCC-4666-949D-202F0A8C5CDA}"/>
              </a:ext>
            </a:extLst>
          </p:cNvPr>
          <p:cNvSpPr txBox="1"/>
          <p:nvPr/>
        </p:nvSpPr>
        <p:spPr>
          <a:xfrm>
            <a:off x="97437" y="43212"/>
            <a:ext cx="3629129" cy="461665"/>
          </a:xfrm>
          <a:prstGeom prst="rect">
            <a:avLst/>
          </a:prstGeom>
          <a:noFill/>
          <a:ln>
            <a:no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b="1" spc="300" dirty="0">
                <a:solidFill>
                  <a:schemeClr val="tx1"/>
                </a:solidFill>
              </a:rPr>
              <a:t>THEORY OF CHANGE</a:t>
            </a:r>
          </a:p>
        </p:txBody>
      </p:sp>
      <p:sp>
        <p:nvSpPr>
          <p:cNvPr id="52" name="TextBox 51">
            <a:extLst>
              <a:ext uri="{FF2B5EF4-FFF2-40B4-BE49-F238E27FC236}">
                <a16:creationId xmlns:a16="http://schemas.microsoft.com/office/drawing/2014/main" id="{85ADC484-7935-4FB2-8D91-EA00A1268667}"/>
              </a:ext>
            </a:extLst>
          </p:cNvPr>
          <p:cNvSpPr txBox="1"/>
          <p:nvPr/>
        </p:nvSpPr>
        <p:spPr>
          <a:xfrm>
            <a:off x="7516115" y="4261525"/>
            <a:ext cx="4174364"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Retailer increases the availability of vegetarian meals post-intervention </a:t>
            </a:r>
          </a:p>
        </p:txBody>
      </p:sp>
      <p:sp>
        <p:nvSpPr>
          <p:cNvPr id="54" name="TextBox 53">
            <a:extLst>
              <a:ext uri="{FF2B5EF4-FFF2-40B4-BE49-F238E27FC236}">
                <a16:creationId xmlns:a16="http://schemas.microsoft.com/office/drawing/2014/main" id="{3FC13238-70D8-475B-B64C-408230BA256B}"/>
              </a:ext>
            </a:extLst>
          </p:cNvPr>
          <p:cNvSpPr txBox="1"/>
          <p:nvPr/>
        </p:nvSpPr>
        <p:spPr>
          <a:xfrm>
            <a:off x="12978178" y="2598065"/>
            <a:ext cx="3308054"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vegetarian purchases and consumption at home and from other stores</a:t>
            </a:r>
          </a:p>
        </p:txBody>
      </p:sp>
      <p:sp>
        <p:nvSpPr>
          <p:cNvPr id="55" name="TextBox 54">
            <a:extLst>
              <a:ext uri="{FF2B5EF4-FFF2-40B4-BE49-F238E27FC236}">
                <a16:creationId xmlns:a16="http://schemas.microsoft.com/office/drawing/2014/main" id="{5BCC7D78-7FA4-42DC-BCA9-6B3F40D5AF44}"/>
              </a:ext>
            </a:extLst>
          </p:cNvPr>
          <p:cNvSpPr txBox="1"/>
          <p:nvPr/>
        </p:nvSpPr>
        <p:spPr>
          <a:xfrm>
            <a:off x="12978178" y="3950033"/>
            <a:ext cx="3308055"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willingness for </a:t>
            </a:r>
            <a:r>
              <a:rPr lang="en-GB" dirty="0">
                <a:latin typeface="Calibri" panose="020F0502020204030204" pitchFamily="34" charset="0"/>
                <a:ea typeface="Calibri" panose="020F0502020204030204" pitchFamily="34" charset="0"/>
                <a:cs typeface="Times New Roman" panose="02020603050405020304" pitchFamily="18" charset="0"/>
              </a:rPr>
              <a:t>retailer </a:t>
            </a:r>
            <a:r>
              <a:rPr lang="en-GB" sz="1800" dirty="0">
                <a:effectLst/>
                <a:latin typeface="Calibri" panose="020F0502020204030204" pitchFamily="34" charset="0"/>
                <a:ea typeface="Calibri" panose="020F0502020204030204" pitchFamily="34" charset="0"/>
                <a:cs typeface="Times New Roman" panose="02020603050405020304" pitchFamily="18" charset="0"/>
              </a:rPr>
              <a:t>to engage in future interventions</a:t>
            </a:r>
          </a:p>
        </p:txBody>
      </p:sp>
      <p:sp>
        <p:nvSpPr>
          <p:cNvPr id="56" name="TextBox 55">
            <a:extLst>
              <a:ext uri="{FF2B5EF4-FFF2-40B4-BE49-F238E27FC236}">
                <a16:creationId xmlns:a16="http://schemas.microsoft.com/office/drawing/2014/main" id="{CC857249-8D47-45CE-A761-3E9E0C60F8B7}"/>
              </a:ext>
            </a:extLst>
          </p:cNvPr>
          <p:cNvSpPr txBox="1"/>
          <p:nvPr/>
        </p:nvSpPr>
        <p:spPr>
          <a:xfrm>
            <a:off x="7450540" y="10650700"/>
            <a:ext cx="4174364"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Potential revenue loss from unsold vegetarian meals thereby affecting total sales</a:t>
            </a:r>
          </a:p>
        </p:txBody>
      </p:sp>
      <p:sp>
        <p:nvSpPr>
          <p:cNvPr id="57" name="TextBox 56">
            <a:extLst>
              <a:ext uri="{FF2B5EF4-FFF2-40B4-BE49-F238E27FC236}">
                <a16:creationId xmlns:a16="http://schemas.microsoft.com/office/drawing/2014/main" id="{9215A2FA-4179-4142-895D-B9B16A051C66}"/>
              </a:ext>
            </a:extLst>
          </p:cNvPr>
          <p:cNvSpPr txBox="1"/>
          <p:nvPr/>
        </p:nvSpPr>
        <p:spPr>
          <a:xfrm>
            <a:off x="12654896" y="1379591"/>
            <a:ext cx="3970659"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Indirect outcomes</a:t>
            </a:r>
          </a:p>
        </p:txBody>
      </p:sp>
      <p:sp>
        <p:nvSpPr>
          <p:cNvPr id="59" name="TextBox 58">
            <a:extLst>
              <a:ext uri="{FF2B5EF4-FFF2-40B4-BE49-F238E27FC236}">
                <a16:creationId xmlns:a16="http://schemas.microsoft.com/office/drawing/2014/main" id="{91A1E7FE-5290-4E16-8D54-D25A5C3CC64C}"/>
              </a:ext>
            </a:extLst>
          </p:cNvPr>
          <p:cNvSpPr txBox="1"/>
          <p:nvPr/>
        </p:nvSpPr>
        <p:spPr>
          <a:xfrm>
            <a:off x="7490684" y="9213127"/>
            <a:ext cx="4161222"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 (or negative) impact on environmental and health outcomes if vegetarian meals are less sustainable and healthy than meat meals</a:t>
            </a:r>
            <a:r>
              <a:rPr lang="en-GB" sz="1800" b="1" kern="1200" baseline="30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TextBox 59">
            <a:extLst>
              <a:ext uri="{FF2B5EF4-FFF2-40B4-BE49-F238E27FC236}">
                <a16:creationId xmlns:a16="http://schemas.microsoft.com/office/drawing/2014/main" id="{B2A884BD-CA0E-47FB-BFF9-01F4777F1E4B}"/>
              </a:ext>
            </a:extLst>
          </p:cNvPr>
          <p:cNvSpPr txBox="1"/>
          <p:nvPr/>
        </p:nvSpPr>
        <p:spPr>
          <a:xfrm>
            <a:off x="7517396" y="7746071"/>
            <a:ext cx="4158659"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Customers may buy meat-based products from other freezers (not main freezers) </a:t>
            </a:r>
          </a:p>
        </p:txBody>
      </p:sp>
      <p:sp>
        <p:nvSpPr>
          <p:cNvPr id="61" name="TextBox 60">
            <a:extLst>
              <a:ext uri="{FF2B5EF4-FFF2-40B4-BE49-F238E27FC236}">
                <a16:creationId xmlns:a16="http://schemas.microsoft.com/office/drawing/2014/main" id="{2F4088C7-1A9E-47F1-9E89-FF51CE03CD40}"/>
              </a:ext>
            </a:extLst>
          </p:cNvPr>
          <p:cNvSpPr txBox="1"/>
          <p:nvPr/>
        </p:nvSpPr>
        <p:spPr>
          <a:xfrm>
            <a:off x="7516115" y="8590917"/>
            <a:ext cx="4161222" cy="37555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Potential food waste of vegetarian meals</a:t>
            </a: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4" name="TextBox 63">
            <a:extLst>
              <a:ext uri="{FF2B5EF4-FFF2-40B4-BE49-F238E27FC236}">
                <a16:creationId xmlns:a16="http://schemas.microsoft.com/office/drawing/2014/main" id="{6F41946D-A40B-46EF-A088-C452E03220BD}"/>
              </a:ext>
            </a:extLst>
          </p:cNvPr>
          <p:cNvSpPr txBox="1"/>
          <p:nvPr/>
        </p:nvSpPr>
        <p:spPr>
          <a:xfrm>
            <a:off x="7516115" y="2539414"/>
            <a:ext cx="4174365" cy="1561005"/>
          </a:xfrm>
          <a:prstGeom prst="rect">
            <a:avLst/>
          </a:prstGeom>
          <a:ln w="3175">
            <a:solidFill>
              <a:schemeClr val="accent6">
                <a:lumMod val="50000"/>
              </a:schemeClr>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Increasing the relative availability of vegetarian ready meals increases their sales during the intervention period compared to the control period without reducing the total sales of ready meals</a:t>
            </a:r>
          </a:p>
        </p:txBody>
      </p:sp>
      <p:sp>
        <p:nvSpPr>
          <p:cNvPr id="67" name="TextBox 66">
            <a:extLst>
              <a:ext uri="{FF2B5EF4-FFF2-40B4-BE49-F238E27FC236}">
                <a16:creationId xmlns:a16="http://schemas.microsoft.com/office/drawing/2014/main" id="{E5EC7601-9CE0-42F4-9B50-99054A4EA727}"/>
              </a:ext>
            </a:extLst>
          </p:cNvPr>
          <p:cNvSpPr txBox="1"/>
          <p:nvPr/>
        </p:nvSpPr>
        <p:spPr>
          <a:xfrm>
            <a:off x="7230669" y="1420687"/>
            <a:ext cx="4459810"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Direct outcomes</a:t>
            </a:r>
          </a:p>
        </p:txBody>
      </p:sp>
      <p:sp>
        <p:nvSpPr>
          <p:cNvPr id="68" name="TextBox 67">
            <a:extLst>
              <a:ext uri="{FF2B5EF4-FFF2-40B4-BE49-F238E27FC236}">
                <a16:creationId xmlns:a16="http://schemas.microsoft.com/office/drawing/2014/main" id="{7E4EB7E2-EBB9-4AD0-A114-C4660F521B93}"/>
              </a:ext>
            </a:extLst>
          </p:cNvPr>
          <p:cNvSpPr txBox="1"/>
          <p:nvPr/>
        </p:nvSpPr>
        <p:spPr>
          <a:xfrm>
            <a:off x="7516115" y="6685133"/>
            <a:ext cx="4161222" cy="37555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Revenue gains for </a:t>
            </a: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9" name="Rectangle: Rounded Corners 68">
            <a:extLst>
              <a:ext uri="{FF2B5EF4-FFF2-40B4-BE49-F238E27FC236}">
                <a16:creationId xmlns:a16="http://schemas.microsoft.com/office/drawing/2014/main" id="{956F4B53-B715-4148-8C45-67A4BDC4ED75}"/>
              </a:ext>
            </a:extLst>
          </p:cNvPr>
          <p:cNvSpPr/>
          <p:nvPr/>
        </p:nvSpPr>
        <p:spPr>
          <a:xfrm>
            <a:off x="12667149" y="7310959"/>
            <a:ext cx="3970659" cy="4701860"/>
          </a:xfrm>
          <a:prstGeom prst="roundRect">
            <a:avLst>
              <a:gd name="adj" fmla="val 5753"/>
            </a:avLst>
          </a:prstGeom>
          <a:solidFill>
            <a:schemeClr val="accent2">
              <a:lumMod val="40000"/>
              <a:lumOff val="60000"/>
            </a:schemeClr>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70" name="TextBox 69">
            <a:extLst>
              <a:ext uri="{FF2B5EF4-FFF2-40B4-BE49-F238E27FC236}">
                <a16:creationId xmlns:a16="http://schemas.microsoft.com/office/drawing/2014/main" id="{5C60FC6C-E423-4289-BE34-9C4FE5EC5EB8}"/>
              </a:ext>
            </a:extLst>
          </p:cNvPr>
          <p:cNvSpPr txBox="1"/>
          <p:nvPr/>
        </p:nvSpPr>
        <p:spPr>
          <a:xfrm>
            <a:off x="13079597" y="7836139"/>
            <a:ext cx="3323712"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consumption of meat-based products from other stores</a:t>
            </a:r>
          </a:p>
        </p:txBody>
      </p:sp>
      <p:sp>
        <p:nvSpPr>
          <p:cNvPr id="71" name="TextBox 70">
            <a:extLst>
              <a:ext uri="{FF2B5EF4-FFF2-40B4-BE49-F238E27FC236}">
                <a16:creationId xmlns:a16="http://schemas.microsoft.com/office/drawing/2014/main" id="{41DF8E9B-4400-4780-BDEA-58014EA63D51}"/>
              </a:ext>
            </a:extLst>
          </p:cNvPr>
          <p:cNvSpPr txBox="1"/>
          <p:nvPr/>
        </p:nvSpPr>
        <p:spPr>
          <a:xfrm>
            <a:off x="13049735" y="9947349"/>
            <a:ext cx="3323711"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May increase production of meat-based products following no or negative intervention outcomes</a:t>
            </a:r>
          </a:p>
        </p:txBody>
      </p:sp>
      <p:sp>
        <p:nvSpPr>
          <p:cNvPr id="34" name="TextBox 33">
            <a:extLst>
              <a:ext uri="{FF2B5EF4-FFF2-40B4-BE49-F238E27FC236}">
                <a16:creationId xmlns:a16="http://schemas.microsoft.com/office/drawing/2014/main" id="{857C341E-3EB7-4042-A51E-E962A17DA7F6}"/>
              </a:ext>
            </a:extLst>
          </p:cNvPr>
          <p:cNvSpPr txBox="1"/>
          <p:nvPr/>
        </p:nvSpPr>
        <p:spPr>
          <a:xfrm>
            <a:off x="7501509" y="5094546"/>
            <a:ext cx="4174363"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Reduced environmental impact and improved health of shopper basket </a:t>
            </a:r>
          </a:p>
        </p:txBody>
      </p:sp>
      <p:sp>
        <p:nvSpPr>
          <p:cNvPr id="35" name="TextBox 34">
            <a:extLst>
              <a:ext uri="{FF2B5EF4-FFF2-40B4-BE49-F238E27FC236}">
                <a16:creationId xmlns:a16="http://schemas.microsoft.com/office/drawing/2014/main" id="{DADA2CBC-96E0-4350-8920-0C7F21543BAB}"/>
              </a:ext>
            </a:extLst>
          </p:cNvPr>
          <p:cNvSpPr txBox="1"/>
          <p:nvPr/>
        </p:nvSpPr>
        <p:spPr>
          <a:xfrm>
            <a:off x="13049734" y="8825736"/>
            <a:ext cx="3323711"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Reduced willingness for </a:t>
            </a: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dirty="0">
                <a:effectLst/>
                <a:latin typeface="Calibri" panose="020F0502020204030204" pitchFamily="34" charset="0"/>
                <a:ea typeface="Calibri" panose="020F0502020204030204" pitchFamily="34" charset="0"/>
                <a:cs typeface="Times New Roman" panose="02020603050405020304" pitchFamily="18" charset="0"/>
              </a:rPr>
              <a:t> to engage in future interventions</a:t>
            </a:r>
          </a:p>
        </p:txBody>
      </p:sp>
      <p:sp>
        <p:nvSpPr>
          <p:cNvPr id="36" name="TextBox 35">
            <a:extLst>
              <a:ext uri="{FF2B5EF4-FFF2-40B4-BE49-F238E27FC236}">
                <a16:creationId xmlns:a16="http://schemas.microsoft.com/office/drawing/2014/main" id="{A2B62FCE-953C-4D72-B5AB-7BD614B91468}"/>
              </a:ext>
            </a:extLst>
          </p:cNvPr>
          <p:cNvSpPr txBox="1"/>
          <p:nvPr/>
        </p:nvSpPr>
        <p:spPr>
          <a:xfrm>
            <a:off x="7501509" y="5889889"/>
            <a:ext cx="4161222"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dirty="0">
                <a:effectLst/>
                <a:latin typeface="Calibri" panose="020F0502020204030204" pitchFamily="34" charset="0"/>
                <a:ea typeface="Calibri" panose="020F0502020204030204" pitchFamily="34" charset="0"/>
                <a:cs typeface="Times New Roman" panose="02020603050405020304" pitchFamily="18" charset="0"/>
              </a:rPr>
              <a:t> achieves its goal of generating 30% of its sales from vegetarian meals</a:t>
            </a:r>
          </a:p>
        </p:txBody>
      </p:sp>
      <p:sp>
        <p:nvSpPr>
          <p:cNvPr id="37" name="Rectangle: Rounded Corners 36">
            <a:extLst>
              <a:ext uri="{FF2B5EF4-FFF2-40B4-BE49-F238E27FC236}">
                <a16:creationId xmlns:a16="http://schemas.microsoft.com/office/drawing/2014/main" id="{4C3053A0-B02B-4301-A87C-27FBCC3106EE}"/>
              </a:ext>
            </a:extLst>
          </p:cNvPr>
          <p:cNvSpPr/>
          <p:nvPr/>
        </p:nvSpPr>
        <p:spPr>
          <a:xfrm>
            <a:off x="17083078" y="2248846"/>
            <a:ext cx="3995164" cy="4811839"/>
          </a:xfrm>
          <a:prstGeom prst="roundRect">
            <a:avLst>
              <a:gd name="adj" fmla="val 6126"/>
            </a:avLst>
          </a:prstGeom>
          <a:solidFill>
            <a:schemeClr val="accent6">
              <a:lumMod val="20000"/>
              <a:lumOff val="8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38" name="Rectangle: Rounded Corners 37">
            <a:extLst>
              <a:ext uri="{FF2B5EF4-FFF2-40B4-BE49-F238E27FC236}">
                <a16:creationId xmlns:a16="http://schemas.microsoft.com/office/drawing/2014/main" id="{2FCC5946-ED5B-4252-80E6-33DC024591D3}"/>
              </a:ext>
            </a:extLst>
          </p:cNvPr>
          <p:cNvSpPr/>
          <p:nvPr/>
        </p:nvSpPr>
        <p:spPr>
          <a:xfrm>
            <a:off x="17004728" y="7480748"/>
            <a:ext cx="3970659" cy="4563901"/>
          </a:xfrm>
          <a:prstGeom prst="roundRect">
            <a:avLst>
              <a:gd name="adj" fmla="val 5753"/>
            </a:avLst>
          </a:prstGeom>
          <a:solidFill>
            <a:schemeClr val="accent2">
              <a:lumMod val="20000"/>
              <a:lumOff val="80000"/>
            </a:schemeClr>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50" name="TextBox 49">
            <a:extLst>
              <a:ext uri="{FF2B5EF4-FFF2-40B4-BE49-F238E27FC236}">
                <a16:creationId xmlns:a16="http://schemas.microsoft.com/office/drawing/2014/main" id="{7BE4E7A2-0512-4073-B5BB-6B47F096A626}"/>
              </a:ext>
            </a:extLst>
          </p:cNvPr>
          <p:cNvSpPr txBox="1"/>
          <p:nvPr/>
        </p:nvSpPr>
        <p:spPr>
          <a:xfrm>
            <a:off x="16942949" y="1388194"/>
            <a:ext cx="3970659"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Wider outcomes</a:t>
            </a:r>
          </a:p>
        </p:txBody>
      </p:sp>
      <p:sp>
        <p:nvSpPr>
          <p:cNvPr id="53" name="TextBox 52">
            <a:extLst>
              <a:ext uri="{FF2B5EF4-FFF2-40B4-BE49-F238E27FC236}">
                <a16:creationId xmlns:a16="http://schemas.microsoft.com/office/drawing/2014/main" id="{54E38E57-BD66-40A8-8135-A595E9A140F4}"/>
              </a:ext>
            </a:extLst>
          </p:cNvPr>
          <p:cNvSpPr txBox="1"/>
          <p:nvPr/>
        </p:nvSpPr>
        <p:spPr>
          <a:xfrm>
            <a:off x="17343818" y="2539414"/>
            <a:ext cx="3316955"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Other retailers follow suit and increase their range of  healthier and more sustainable ready meals</a:t>
            </a:r>
          </a:p>
        </p:txBody>
      </p:sp>
      <p:sp>
        <p:nvSpPr>
          <p:cNvPr id="62" name="TextBox 61">
            <a:extLst>
              <a:ext uri="{FF2B5EF4-FFF2-40B4-BE49-F238E27FC236}">
                <a16:creationId xmlns:a16="http://schemas.microsoft.com/office/drawing/2014/main" id="{002337EB-CF79-40DB-80A1-69CE53F310DB}"/>
              </a:ext>
            </a:extLst>
          </p:cNvPr>
          <p:cNvSpPr txBox="1"/>
          <p:nvPr/>
        </p:nvSpPr>
        <p:spPr>
          <a:xfrm>
            <a:off x="17359449" y="4102781"/>
            <a:ext cx="3316955"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Societal norms towards vegetarian meals become more positive</a:t>
            </a:r>
          </a:p>
        </p:txBody>
      </p:sp>
      <p:sp>
        <p:nvSpPr>
          <p:cNvPr id="72" name="Rectangle: Rounded Corners 71">
            <a:extLst>
              <a:ext uri="{FF2B5EF4-FFF2-40B4-BE49-F238E27FC236}">
                <a16:creationId xmlns:a16="http://schemas.microsoft.com/office/drawing/2014/main" id="{46F2B71A-5E71-4B30-B700-1A2207492109}"/>
              </a:ext>
            </a:extLst>
          </p:cNvPr>
          <p:cNvSpPr/>
          <p:nvPr/>
        </p:nvSpPr>
        <p:spPr>
          <a:xfrm>
            <a:off x="11842230" y="1950121"/>
            <a:ext cx="5501588" cy="435631"/>
          </a:xfrm>
          <a:prstGeom prst="roundRect">
            <a:avLst/>
          </a:prstGeom>
          <a:solidFill>
            <a:schemeClr val="accent6"/>
          </a:solidFill>
          <a:ln>
            <a:prstDash val="lg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spc="300" dirty="0">
                <a:solidFill>
                  <a:schemeClr val="bg1"/>
                </a:solidFill>
              </a:rPr>
              <a:t>DESIRED OUTCOMES</a:t>
            </a:r>
            <a:endParaRPr lang="en-GB" sz="2400" spc="300" dirty="0">
              <a:solidFill>
                <a:schemeClr val="bg1"/>
              </a:solidFill>
            </a:endParaRPr>
          </a:p>
        </p:txBody>
      </p:sp>
      <p:sp>
        <p:nvSpPr>
          <p:cNvPr id="73" name="Rectangle: Rounded Corners 72">
            <a:extLst>
              <a:ext uri="{FF2B5EF4-FFF2-40B4-BE49-F238E27FC236}">
                <a16:creationId xmlns:a16="http://schemas.microsoft.com/office/drawing/2014/main" id="{6A5935D9-CB7A-4B16-A838-FAF6E6B62165}"/>
              </a:ext>
            </a:extLst>
          </p:cNvPr>
          <p:cNvSpPr/>
          <p:nvPr/>
        </p:nvSpPr>
        <p:spPr>
          <a:xfrm>
            <a:off x="11842230" y="7238691"/>
            <a:ext cx="5579953" cy="435631"/>
          </a:xfrm>
          <a:prstGeom prst="roundRect">
            <a:avLst/>
          </a:prstGeom>
          <a:solidFill>
            <a:schemeClr val="accent2">
              <a:lumMod val="75000"/>
            </a:schemeClr>
          </a:solidFill>
          <a:ln>
            <a:solidFill>
              <a:srgbClr val="C00000"/>
            </a:solidFill>
            <a:prstDash val="lg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spc="300" dirty="0">
                <a:solidFill>
                  <a:schemeClr val="bg1"/>
                </a:solidFill>
              </a:rPr>
              <a:t>UNDESIRED OUTCOMES </a:t>
            </a:r>
            <a:endParaRPr lang="en-GB" sz="2400" spc="300" dirty="0">
              <a:solidFill>
                <a:schemeClr val="bg1"/>
              </a:solidFill>
            </a:endParaRPr>
          </a:p>
        </p:txBody>
      </p:sp>
      <p:sp>
        <p:nvSpPr>
          <p:cNvPr id="63" name="TextBox 62">
            <a:extLst>
              <a:ext uri="{FF2B5EF4-FFF2-40B4-BE49-F238E27FC236}">
                <a16:creationId xmlns:a16="http://schemas.microsoft.com/office/drawing/2014/main" id="{741D104E-7BE2-4FE3-9940-28859FD19135}"/>
              </a:ext>
            </a:extLst>
          </p:cNvPr>
          <p:cNvSpPr txBox="1"/>
          <p:nvPr/>
        </p:nvSpPr>
        <p:spPr>
          <a:xfrm>
            <a:off x="17359449" y="5322914"/>
            <a:ext cx="3316955"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Positive environmental and health outcomes for people and planet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6" name="Rectangle 75">
            <a:extLst>
              <a:ext uri="{FF2B5EF4-FFF2-40B4-BE49-F238E27FC236}">
                <a16:creationId xmlns:a16="http://schemas.microsoft.com/office/drawing/2014/main" id="{392551F6-B15F-4555-85F2-BA25CC4BF931}"/>
              </a:ext>
            </a:extLst>
          </p:cNvPr>
          <p:cNvSpPr/>
          <p:nvPr/>
        </p:nvSpPr>
        <p:spPr>
          <a:xfrm>
            <a:off x="304162" y="2282485"/>
            <a:ext cx="2368445" cy="9543296"/>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dirty="0">
                <a:solidFill>
                  <a:srgbClr val="000000"/>
                </a:solidFill>
                <a:effectLst/>
                <a:ea typeface="Calibri" panose="020F0502020204030204" pitchFamily="34" charset="0"/>
                <a:cs typeface="Times New Roman" panose="02020603050405020304" pitchFamily="18" charset="0"/>
              </a:rPr>
              <a:t>Increase the facings of vegetarian ready meals </a:t>
            </a:r>
            <a:r>
              <a:rPr lang="en-GB" sz="2000" b="1" dirty="0">
                <a:solidFill>
                  <a:srgbClr val="000000"/>
                </a:solidFill>
                <a:ea typeface="Calibri" panose="020F0502020204030204" pitchFamily="34" charset="0"/>
                <a:cs typeface="Times New Roman" panose="02020603050405020304" pitchFamily="18" charset="0"/>
              </a:rPr>
              <a:t>in main freezers </a:t>
            </a:r>
            <a:r>
              <a:rPr lang="en-GB" sz="2000" b="1" dirty="0">
                <a:solidFill>
                  <a:srgbClr val="000000"/>
                </a:solidFill>
                <a:effectLst/>
                <a:ea typeface="Calibri" panose="020F0502020204030204" pitchFamily="34" charset="0"/>
                <a:cs typeface="Times New Roman" panose="02020603050405020304" pitchFamily="18" charset="0"/>
              </a:rPr>
              <a:t>from ~30% to 42-45% in mixed freezers.</a:t>
            </a:r>
            <a:endParaRPr lang="en-GB" sz="2000" dirty="0">
              <a:effectLst/>
              <a:ea typeface="Calibri" panose="020F0502020204030204" pitchFamily="34" charset="0"/>
              <a:cs typeface="Times New Roman" panose="02020603050405020304" pitchFamily="18" charset="0"/>
            </a:endParaRPr>
          </a:p>
        </p:txBody>
      </p:sp>
      <p:sp>
        <p:nvSpPr>
          <p:cNvPr id="77" name="Rectangle 76">
            <a:extLst>
              <a:ext uri="{FF2B5EF4-FFF2-40B4-BE49-F238E27FC236}">
                <a16:creationId xmlns:a16="http://schemas.microsoft.com/office/drawing/2014/main" id="{1F3165F3-05A9-44D5-9061-2D00D08C1FAB}"/>
              </a:ext>
            </a:extLst>
          </p:cNvPr>
          <p:cNvSpPr/>
          <p:nvPr/>
        </p:nvSpPr>
        <p:spPr>
          <a:xfrm>
            <a:off x="246657" y="643948"/>
            <a:ext cx="2368444" cy="589897"/>
          </a:xfrm>
          <a:prstGeom prst="rect">
            <a:avLst/>
          </a:prstGeom>
          <a:solidFill>
            <a:schemeClr val="accent5">
              <a:lumMod val="60000"/>
              <a:lumOff val="40000"/>
            </a:schemeClr>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b="1" dirty="0">
                <a:effectLst/>
                <a:ea typeface="Calibri" panose="020F0502020204030204" pitchFamily="34" charset="0"/>
                <a:cs typeface="Times New Roman" panose="02020603050405020304" pitchFamily="18" charset="0"/>
              </a:rPr>
              <a:t>INTERVENTION</a:t>
            </a:r>
            <a:endParaRPr lang="en-GB" sz="1100" b="1" dirty="0">
              <a:effectLst/>
              <a:ea typeface="Calibri" panose="020F0502020204030204" pitchFamily="34" charset="0"/>
              <a:cs typeface="Times New Roman" panose="02020603050405020304" pitchFamily="18" charset="0"/>
            </a:endParaRPr>
          </a:p>
        </p:txBody>
      </p:sp>
      <p:sp>
        <p:nvSpPr>
          <p:cNvPr id="78" name="Rectangle 77">
            <a:extLst>
              <a:ext uri="{FF2B5EF4-FFF2-40B4-BE49-F238E27FC236}">
                <a16:creationId xmlns:a16="http://schemas.microsoft.com/office/drawing/2014/main" id="{575410F5-B7A9-4038-9A77-B1B2E0A80DF8}"/>
              </a:ext>
            </a:extLst>
          </p:cNvPr>
          <p:cNvSpPr/>
          <p:nvPr/>
        </p:nvSpPr>
        <p:spPr>
          <a:xfrm>
            <a:off x="4003573" y="629858"/>
            <a:ext cx="2471868" cy="589897"/>
          </a:xfrm>
          <a:prstGeom prst="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b="1" dirty="0">
                <a:effectLst/>
                <a:ea typeface="Calibri" panose="020F0502020204030204" pitchFamily="34" charset="0"/>
                <a:cs typeface="Times New Roman" panose="02020603050405020304" pitchFamily="18" charset="0"/>
              </a:rPr>
              <a:t>MECHANISMS</a:t>
            </a:r>
            <a:endParaRPr lang="en-GB" sz="1100" b="1" dirty="0">
              <a:effectLst/>
              <a:ea typeface="Calibri" panose="020F0502020204030204" pitchFamily="34" charset="0"/>
              <a:cs typeface="Times New Roman" panose="02020603050405020304" pitchFamily="18" charset="0"/>
            </a:endParaRPr>
          </a:p>
        </p:txBody>
      </p:sp>
      <p:sp>
        <p:nvSpPr>
          <p:cNvPr id="79" name="Rectangle 78">
            <a:extLst>
              <a:ext uri="{FF2B5EF4-FFF2-40B4-BE49-F238E27FC236}">
                <a16:creationId xmlns:a16="http://schemas.microsoft.com/office/drawing/2014/main" id="{1B64EA29-7154-48FA-8F1F-7476131DA479}"/>
              </a:ext>
            </a:extLst>
          </p:cNvPr>
          <p:cNvSpPr/>
          <p:nvPr/>
        </p:nvSpPr>
        <p:spPr>
          <a:xfrm>
            <a:off x="3261666" y="2245884"/>
            <a:ext cx="3328528" cy="9657845"/>
          </a:xfrm>
          <a:prstGeom prst="rect">
            <a:avLst/>
          </a:prstGeom>
          <a:solidFill>
            <a:srgbClr val="FFC000">
              <a:lumMod val="40000"/>
              <a:lumOff val="60000"/>
            </a:srgb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80" name="Rectangle 79">
            <a:extLst>
              <a:ext uri="{FF2B5EF4-FFF2-40B4-BE49-F238E27FC236}">
                <a16:creationId xmlns:a16="http://schemas.microsoft.com/office/drawing/2014/main" id="{CF73C853-D3A6-4FF3-9254-AA7D96B53257}"/>
              </a:ext>
            </a:extLst>
          </p:cNvPr>
          <p:cNvSpPr/>
          <p:nvPr/>
        </p:nvSpPr>
        <p:spPr>
          <a:xfrm>
            <a:off x="3629585" y="2463735"/>
            <a:ext cx="2763023" cy="14862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ea typeface="Calibri" panose="020F0502020204030204" pitchFamily="34" charset="0"/>
                <a:cs typeface="Times New Roman" panose="02020603050405020304" pitchFamily="18" charset="0"/>
              </a:rPr>
              <a:t>Increased salience and visibility</a:t>
            </a:r>
            <a:endParaRPr lang="en-GB" sz="20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ea typeface="Calibri" panose="020F0502020204030204" pitchFamily="34" charset="0"/>
                <a:cs typeface="Times New Roman" panose="02020603050405020304" pitchFamily="18" charset="0"/>
              </a:rPr>
              <a:t>More vegetarian meals on display may cue customers to buy vegetarian option </a:t>
            </a:r>
            <a:endParaRPr lang="en-GB" sz="2000" dirty="0">
              <a:effectLst/>
              <a:ea typeface="Calibri" panose="020F0502020204030204" pitchFamily="34" charset="0"/>
              <a:cs typeface="Times New Roman" panose="02020603050405020304" pitchFamily="18" charset="0"/>
            </a:endParaRPr>
          </a:p>
        </p:txBody>
      </p:sp>
      <p:sp>
        <p:nvSpPr>
          <p:cNvPr id="81" name="Rectangle 80">
            <a:extLst>
              <a:ext uri="{FF2B5EF4-FFF2-40B4-BE49-F238E27FC236}">
                <a16:creationId xmlns:a16="http://schemas.microsoft.com/office/drawing/2014/main" id="{058CB2FD-38A7-43A5-A1D3-F78111DFCFD9}"/>
              </a:ext>
            </a:extLst>
          </p:cNvPr>
          <p:cNvSpPr/>
          <p:nvPr/>
        </p:nvSpPr>
        <p:spPr>
          <a:xfrm>
            <a:off x="3629586" y="4196017"/>
            <a:ext cx="2763022" cy="1492910"/>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Social norm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More vegetarian meals on display may convey that preferences for vegetarian meals are more common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2" name="Rectangle 81">
            <a:extLst>
              <a:ext uri="{FF2B5EF4-FFF2-40B4-BE49-F238E27FC236}">
                <a16:creationId xmlns:a16="http://schemas.microsoft.com/office/drawing/2014/main" id="{E9E6891D-2768-4C17-9759-B51CD724C72D}"/>
              </a:ext>
            </a:extLst>
          </p:cNvPr>
          <p:cNvSpPr/>
          <p:nvPr/>
        </p:nvSpPr>
        <p:spPr>
          <a:xfrm>
            <a:off x="3640108" y="5983372"/>
            <a:ext cx="2741976" cy="1390068"/>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Price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Assuming vegetarian meals are priced lower than meat-based meals, this may drive purchase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3" name="Rectangle 82">
            <a:extLst>
              <a:ext uri="{FF2B5EF4-FFF2-40B4-BE49-F238E27FC236}">
                <a16:creationId xmlns:a16="http://schemas.microsoft.com/office/drawing/2014/main" id="{E1A9F611-98B0-4E68-8034-995A8A1F9C96}"/>
              </a:ext>
            </a:extLst>
          </p:cNvPr>
          <p:cNvSpPr/>
          <p:nvPr/>
        </p:nvSpPr>
        <p:spPr>
          <a:xfrm>
            <a:off x="3629585" y="7836139"/>
            <a:ext cx="2702634" cy="1390067"/>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Liking/preference</a:t>
            </a:r>
            <a:r>
              <a:rPr lang="en-GB" sz="1600" b="1"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Increased likelihood that a vegetarian meal is the most liked meal on offer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5" name="Rectangle 84">
            <a:extLst>
              <a:ext uri="{FF2B5EF4-FFF2-40B4-BE49-F238E27FC236}">
                <a16:creationId xmlns:a16="http://schemas.microsoft.com/office/drawing/2014/main" id="{A9ABF908-8D14-4EE5-825D-31FAA1CA9600}"/>
              </a:ext>
            </a:extLst>
          </p:cNvPr>
          <p:cNvSpPr/>
          <p:nvPr/>
        </p:nvSpPr>
        <p:spPr>
          <a:xfrm>
            <a:off x="3643556" y="9709210"/>
            <a:ext cx="2741976" cy="1740951"/>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Positioning</a:t>
            </a:r>
            <a:r>
              <a:rPr lang="en-GB" sz="1600" b="1"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Increased likelihood that a vegetarian meal is positioned in a  mixed freezer and draws customers’ attention or makes a meal easier to access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6" name="Rectangle 85">
            <a:extLst>
              <a:ext uri="{FF2B5EF4-FFF2-40B4-BE49-F238E27FC236}">
                <a16:creationId xmlns:a16="http://schemas.microsoft.com/office/drawing/2014/main" id="{34A5ACF8-BCCE-48BF-8000-62AF675E7F9E}"/>
              </a:ext>
            </a:extLst>
          </p:cNvPr>
          <p:cNvSpPr/>
          <p:nvPr/>
        </p:nvSpPr>
        <p:spPr>
          <a:xfrm>
            <a:off x="11220142" y="568726"/>
            <a:ext cx="7352672" cy="561222"/>
          </a:xfrm>
          <a:prstGeom prst="rect">
            <a:avLst/>
          </a:prstGeom>
          <a:solidFill>
            <a:sysClr val="window" lastClr="FFFFFF"/>
          </a:solidFill>
          <a:ln w="1270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2800" b="1"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POTENTIAL     OUTCOMES</a:t>
            </a:r>
            <a:endParaRPr kumimoji="0" lang="en-GB" b="1"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9" name="TextBox 88">
            <a:extLst>
              <a:ext uri="{FF2B5EF4-FFF2-40B4-BE49-F238E27FC236}">
                <a16:creationId xmlns:a16="http://schemas.microsoft.com/office/drawing/2014/main" id="{EDE2BE99-F25D-4E90-ABD8-2402DD2DD429}"/>
              </a:ext>
            </a:extLst>
          </p:cNvPr>
          <p:cNvSpPr txBox="1"/>
          <p:nvPr/>
        </p:nvSpPr>
        <p:spPr>
          <a:xfrm>
            <a:off x="17343818" y="7836139"/>
            <a:ext cx="3323711"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Other retailers do not follow suit to increase their range of healthier and more sustainable ready meals</a:t>
            </a:r>
          </a:p>
        </p:txBody>
      </p:sp>
    </p:spTree>
    <p:extLst>
      <p:ext uri="{BB962C8B-B14F-4D97-AF65-F5344CB8AC3E}">
        <p14:creationId xmlns:p14="http://schemas.microsoft.com/office/powerpoint/2010/main" val="1506845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192E8D-F7DB-442A-852C-127BDE1CAE74}"/>
              </a:ext>
            </a:extLst>
          </p:cNvPr>
          <p:cNvSpPr/>
          <p:nvPr/>
        </p:nvSpPr>
        <p:spPr>
          <a:xfrm>
            <a:off x="749508" y="1334125"/>
            <a:ext cx="11527436" cy="6280877"/>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2800" b="1" u="sng" dirty="0">
                <a:effectLst/>
                <a:ea typeface="Calibri" panose="020F0502020204030204" pitchFamily="34" charset="0"/>
                <a:cs typeface="Times New Roman" panose="02020603050405020304" pitchFamily="18" charset="0"/>
              </a:rPr>
              <a:t>Assumptions</a:t>
            </a:r>
            <a:endParaRPr lang="en-GB" sz="2800" b="1"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1 – This depends on how the intervention is implemented (i.e. if there is an increase in both variety and volume of products). </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2 – Revenue gains may occur if vegetarian meals have larger profit margins (e.g. due to cheaper ingredients) than meat meals.</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3 – This depends on the shelf life of products.</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4 – Although vegetarian meals are, on average, healthier and more sustainable than meat-based meals, the specific vegetarian dishes sold during the trial may not be, for example, if they contain high amounts of dairy products, replacing meals based on healthier and more sustainable meats like chicken.</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 </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100" dirty="0">
                <a:effectLs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6603439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24639</TotalTime>
  <Words>464</Words>
  <Application>Microsoft Office PowerPoint</Application>
  <PresentationFormat>Custom</PresentationFormat>
  <Paragraphs>46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Elisa Becker</dc:creator>
  <cp:lastModifiedBy>Hayley Mills</cp:lastModifiedBy>
  <cp:revision>39</cp:revision>
  <dcterms:created xsi:type="dcterms:W3CDTF">2023-10-30T14:08:46Z</dcterms:created>
  <dcterms:modified xsi:type="dcterms:W3CDTF">2024-06-06T13:46:29Z</dcterms:modified>
</cp:coreProperties>
</file>